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/rTDKCG1usWGHaq1vGHlom6D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Relationship Id="rId4" Type="http://schemas.openxmlformats.org/officeDocument/2006/relationships/image" Target="../media/image1.gif"/><Relationship Id="rId5" Type="http://schemas.openxmlformats.org/officeDocument/2006/relationships/image" Target="../media/image16.gif"/><Relationship Id="rId6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Rudolf_Clausius" TargetMode="External"/><Relationship Id="rId4" Type="http://schemas.openxmlformats.org/officeDocument/2006/relationships/hyperlink" Target="https://en.wikipedia.org/wiki/James_Joule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Carnot_theorem_(thermodynamics)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en.wikipedia.org/wiki/Clausius_theorem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hyperlink" Target="https://en.wikipedia.org/wiki/Maxwell%E2%80%93Boltzmann_distribution" TargetMode="External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hyperlink" Target="https://en.wikipedia.org/wiki/Entropy" TargetMode="External"/><Relationship Id="rId6" Type="http://schemas.openxmlformats.org/officeDocument/2006/relationships/hyperlink" Target="https://en.wikipedia.org/wiki/Entropy" TargetMode="External"/><Relationship Id="rId7" Type="http://schemas.openxmlformats.org/officeDocument/2006/relationships/hyperlink" Target="https://en.wikipedia.org/wiki/Absolute_zero" TargetMode="External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gif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Watt_steam_engine" TargetMode="External"/><Relationship Id="rId10" Type="http://schemas.openxmlformats.org/officeDocument/2006/relationships/hyperlink" Target="https://en.wikipedia.org/wiki/James_Watt" TargetMode="External"/><Relationship Id="rId13" Type="http://schemas.openxmlformats.org/officeDocument/2006/relationships/image" Target="../media/image1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simple.wikipedia.org/wiki/Homo_sapiens" TargetMode="External"/><Relationship Id="rId9" Type="http://schemas.openxmlformats.org/officeDocument/2006/relationships/hyperlink" Target="https://en.wikipedia.org/wiki/Pump" TargetMode="External"/><Relationship Id="rId5" Type="http://schemas.openxmlformats.org/officeDocument/2006/relationships/hyperlink" Target="https://en.wikipedia.org/wiki/Christiaan_Huygens" TargetMode="External"/><Relationship Id="rId6" Type="http://schemas.openxmlformats.org/officeDocument/2006/relationships/hyperlink" Target="https://en.wikipedia.org/wiki/Gunpowder" TargetMode="External"/><Relationship Id="rId7" Type="http://schemas.openxmlformats.org/officeDocument/2006/relationships/hyperlink" Target="https://en.wikipedia.org/wiki/Denis_Papin" TargetMode="External"/><Relationship Id="rId8" Type="http://schemas.openxmlformats.org/officeDocument/2006/relationships/hyperlink" Target="https://en.wikipedia.org/wiki/Thomas_Save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-152400" y="2209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99"/>
                </a:solidFill>
              </a:rPr>
              <a:t>CH21201</a:t>
            </a:r>
            <a:br>
              <a:rPr lang="en-US">
                <a:solidFill>
                  <a:srgbClr val="000099"/>
                </a:solidFill>
              </a:rPr>
            </a:br>
            <a:r>
              <a:rPr lang="en-US">
                <a:solidFill>
                  <a:srgbClr val="000099"/>
                </a:solidFill>
              </a:rPr>
              <a:t>Chemical Engineering Thermodynamics</a:t>
            </a:r>
            <a:endParaRPr>
              <a:solidFill>
                <a:srgbClr val="000099"/>
              </a:solidFill>
            </a:endParaRPr>
          </a:p>
        </p:txBody>
      </p:sp>
      <p:pic>
        <p:nvPicPr>
          <p:cNvPr descr="Best Thermodynamics Applications GIFs | Gfycat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52400"/>
            <a:ext cx="2804583" cy="2103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rmodynamic Laws and processes explained with the help of GIFs - Docsity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139" y="3810000"/>
            <a:ext cx="3409950" cy="2579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First Law Of Thermodynamics? » Science ABC" id="91" name="Google Shape;91;p1"/>
          <p:cNvPicPr preferRelativeResize="0"/>
          <p:nvPr/>
        </p:nvPicPr>
        <p:blipFill rotWithShape="1">
          <a:blip r:embed="rId5">
            <a:alphaModFix/>
          </a:blip>
          <a:srcRect b="93869" l="21490" r="-21490" t="-93870"/>
          <a:stretch/>
        </p:blipFill>
        <p:spPr>
          <a:xfrm>
            <a:off x="1053939" y="-528922"/>
            <a:ext cx="3355974" cy="146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erature Problems Caused by Air | TLV - A Steam Specialist Company (UK)"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6681" y="4278725"/>
            <a:ext cx="4220102" cy="180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/>
          <p:nvPr>
            <p:ph type="title"/>
          </p:nvPr>
        </p:nvSpPr>
        <p:spPr>
          <a:xfrm>
            <a:off x="1524000" y="22860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HEAT </a:t>
            </a:r>
            <a:r>
              <a:rPr lang="en-US">
                <a:solidFill>
                  <a:srgbClr val="494429"/>
                </a:solidFill>
              </a:rPr>
              <a:t>(ENERGY IN TRANSITION)</a:t>
            </a:r>
            <a:br>
              <a:rPr lang="en-US">
                <a:solidFill>
                  <a:srgbClr val="494429"/>
                </a:solidFill>
              </a:rPr>
            </a:br>
            <a:endParaRPr>
              <a:solidFill>
                <a:srgbClr val="494429"/>
              </a:solidFill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713509" y="1228498"/>
            <a:ext cx="78921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History: a invisible odorless, massless fluid (caloric) flowing from hot to cold body.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Heat is a substance that could not be created or destroyed.</a:t>
            </a:r>
            <a:endParaRPr/>
          </a:p>
        </p:txBody>
      </p:sp>
      <p:cxnSp>
        <p:nvCxnSpPr>
          <p:cNvPr id="175" name="Google Shape;175;p10"/>
          <p:cNvCxnSpPr/>
          <p:nvPr/>
        </p:nvCxnSpPr>
        <p:spPr>
          <a:xfrm>
            <a:off x="1219200" y="1676400"/>
            <a:ext cx="6629400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600325"/>
            <a:ext cx="12954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/>
          <p:nvPr/>
        </p:nvSpPr>
        <p:spPr>
          <a:xfrm>
            <a:off x="374073" y="4724400"/>
            <a:ext cx="8458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defined as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form of energy that is transferred between two systems (or a system and its surroundings) by virtue of a temperature difference 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an energy interaction is heat only if it takes place because of a temperature difference.</a:t>
            </a:r>
            <a:endParaRPr/>
          </a:p>
        </p:txBody>
      </p:sp>
      <p:cxnSp>
        <p:nvCxnSpPr>
          <p:cNvPr id="178" name="Google Shape;178;p10"/>
          <p:cNvCxnSpPr/>
          <p:nvPr/>
        </p:nvCxnSpPr>
        <p:spPr>
          <a:xfrm>
            <a:off x="1371600" y="1427018"/>
            <a:ext cx="6629400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-27709" y="3656198"/>
            <a:ext cx="9171709" cy="15254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5850" lIns="253900" spcFirstLastPara="1" rIns="0" wrap="square" tIns="317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b="1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formal statement </a:t>
            </a: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law of thermodynamics</a:t>
            </a: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by </a:t>
            </a:r>
            <a:r>
              <a:rPr b="0" i="0" lang="en-US" sz="2400" u="sng" cap="none" strike="noStrike">
                <a:solidFill>
                  <a:srgbClr val="0B008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Rudolf Clausius</a:t>
            </a: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 in </a:t>
            </a:r>
            <a:r>
              <a:rPr b="1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1850</a:t>
            </a:r>
            <a:r>
              <a:rPr b="0" i="0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0" lvl="2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228600" y="0"/>
            <a:ext cx="5638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1843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– </a:t>
            </a: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James Joule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experimentally finds the mechanical equivalent of heat.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381000"/>
            <a:ext cx="2637607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/>
          <p:nvPr/>
        </p:nvSpPr>
        <p:spPr>
          <a:xfrm>
            <a:off x="2590800" y="4561344"/>
            <a:ext cx="64770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0" lvl="2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            In all cases in which work is produced by the agency of heat, a quantity of heat is consumed which is proportional to the  work done; and conversely, by the expenditure of an equal quantity of work an equal quantity of heat is produced</a:t>
            </a:r>
            <a:endParaRPr b="0" i="0" sz="24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5146" y="824070"/>
            <a:ext cx="1988128" cy="258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4489517"/>
            <a:ext cx="2001057" cy="236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/>
          <p:nvPr/>
        </p:nvSpPr>
        <p:spPr>
          <a:xfrm>
            <a:off x="152400" y="76200"/>
            <a:ext cx="39060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Carnot's theorem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(1824) </a:t>
            </a:r>
            <a:endParaRPr/>
          </a:p>
        </p:txBody>
      </p:sp>
      <p:sp>
        <p:nvSpPr>
          <p:cNvPr id="194" name="Google Shape;194;p12"/>
          <p:cNvSpPr/>
          <p:nvPr/>
        </p:nvSpPr>
        <p:spPr>
          <a:xfrm>
            <a:off x="187036" y="628471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irreversible heat engines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two heat reservoirs are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efficient than a Carnot engine operating between the same reservoirs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96982"/>
            <a:ext cx="2056159" cy="241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/>
          <p:nvPr/>
        </p:nvSpPr>
        <p:spPr>
          <a:xfrm>
            <a:off x="3733800" y="2438400"/>
            <a:ext cx="463440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Sadi Carnot (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1796 – 1832)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French military scientist and physicist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200891" y="3957889"/>
            <a:ext cx="4572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 </a:t>
            </a: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Clausius theorem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(1854)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states that in a cyclic process: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8238" y="4294375"/>
            <a:ext cx="1561728" cy="86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3780" y="5029200"/>
            <a:ext cx="1408003" cy="86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/>
          <p:nvPr/>
        </p:nvSpPr>
        <p:spPr>
          <a:xfrm>
            <a:off x="304800" y="5160284"/>
            <a:ext cx="29043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reversible process: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145473" y="5897967"/>
            <a:ext cx="3164136" cy="76944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 of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Entropy, Exergy,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5330055" y="6111876"/>
            <a:ext cx="30585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Feasibility of a Process</a:t>
            </a:r>
            <a:endParaRPr/>
          </a:p>
        </p:txBody>
      </p:sp>
      <p:sp>
        <p:nvSpPr>
          <p:cNvPr id="203" name="Google Shape;203;p12"/>
          <p:cNvSpPr/>
          <p:nvPr/>
        </p:nvSpPr>
        <p:spPr>
          <a:xfrm>
            <a:off x="4800600" y="5634335"/>
            <a:ext cx="4368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law of Thermodynamics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\displaystyle \Delta G&lt;0}" id="209" name="Google Shape;209;p13"/>
          <p:cNvSpPr/>
          <p:nvPr/>
        </p:nvSpPr>
        <p:spPr>
          <a:xfrm>
            <a:off x="288925" y="1603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76200" y="465138"/>
            <a:ext cx="618807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impossible for a self-acting machine, unaided by any external agency, to convey heat from one body to another at a higher temperature.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76200" y="95806"/>
            <a:ext cx="7040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1848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625" y="199358"/>
            <a:ext cx="19335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/>
          <p:nvPr/>
        </p:nvSpPr>
        <p:spPr>
          <a:xfrm>
            <a:off x="152400" y="2334161"/>
            <a:ext cx="519747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Planck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It is impossible to construct an engine which will work in a complete cycle, and produce no effect except the raising of a weight and cooling of a heat reservoir.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5628229" y="2666333"/>
            <a:ext cx="35157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 Thomson, 1st Baron Kelvin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142" y="3684494"/>
            <a:ext cx="2256692" cy="1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/>
          <p:nvPr/>
        </p:nvSpPr>
        <p:spPr>
          <a:xfrm>
            <a:off x="228600" y="5638799"/>
            <a:ext cx="624046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1897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Planck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said, "If a body, A, be in thermal equilibrium with two other bodies, B and C, then B and C are in thermal equilibrium with one another."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5181600" y="5210145"/>
            <a:ext cx="3538726" cy="40011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Zeroth Law of Thermodynamics</a:t>
            </a:r>
            <a:endParaRPr b="1" sz="20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088" y="2057400"/>
            <a:ext cx="2169765" cy="2246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/>
          <p:nvPr/>
        </p:nvSpPr>
        <p:spPr>
          <a:xfrm>
            <a:off x="152400" y="1902797"/>
            <a:ext cx="64770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1876 – Josiah Willard Gibbs (An American Scientist)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publishes the first of two papers, which discuss </a:t>
            </a:r>
            <a:r>
              <a:rPr b="1"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phase equilibrium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statistical ensembles, the free energy as the driving force behind chemical reactions, and chemical thermodynamics in general.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broadened the scope of Thermodynamics, so that it can be applied to any complex system</a:t>
            </a:r>
            <a:r>
              <a:rPr b="1"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257971" y="152400"/>
            <a:ext cx="643119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1859 – James Clerk Maxwell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discovers the </a:t>
            </a: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distribution law of molecular velocities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microscopic approach/ Statistical approach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2292" y="76200"/>
            <a:ext cx="1332337" cy="1698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/>
          <p:nvPr/>
        </p:nvSpPr>
        <p:spPr>
          <a:xfrm>
            <a:off x="269694" y="5045692"/>
            <a:ext cx="666450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 work on the applications of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thermodynamics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was instrumental in transforming the subject into a rigorous inductive science.</a:t>
            </a:r>
            <a:endParaRPr b="1" sz="18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152400" y="152400"/>
            <a:ext cx="8153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1877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–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Boltzmann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states the </a:t>
            </a:r>
            <a:r>
              <a:rPr b="1" lang="en-US" sz="20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relationship between entropy and probability</a:t>
            </a:r>
            <a:endParaRPr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77798"/>
            <a:ext cx="3505882" cy="227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685799"/>
            <a:ext cx="1931771" cy="22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/>
          <p:nvPr/>
        </p:nvSpPr>
        <p:spPr>
          <a:xfrm>
            <a:off x="533400" y="4580144"/>
            <a:ext cx="358675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Law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b="1"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Walther Nernst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533400" y="4220293"/>
            <a:ext cx="118173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1906–12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609600" y="5037344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 </a:t>
            </a: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entrop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of a system approaches a constant value as its temperature approaches 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absolute zero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4046744"/>
            <a:ext cx="1676400" cy="227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0" y="3352800"/>
            <a:ext cx="935140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Approach ( very generic &amp; applicable to any statistical phenomenon)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/>
        </p:nvSpPr>
        <p:spPr>
          <a:xfrm>
            <a:off x="698790" y="367843"/>
            <a:ext cx="808765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                                                      Properties</a:t>
            </a:r>
            <a:endParaRPr b="1" sz="2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16"/>
          <p:cNvGrpSpPr/>
          <p:nvPr/>
        </p:nvGrpSpPr>
        <p:grpSpPr>
          <a:xfrm>
            <a:off x="76201" y="1452578"/>
            <a:ext cx="4419600" cy="4039805"/>
            <a:chOff x="76200" y="990600"/>
            <a:chExt cx="4810125" cy="4501784"/>
          </a:xfrm>
        </p:grpSpPr>
        <p:pic>
          <p:nvPicPr>
            <p:cNvPr id="245" name="Google Shape;24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00" y="990600"/>
              <a:ext cx="4810125" cy="4501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16"/>
            <p:cNvSpPr/>
            <p:nvPr/>
          </p:nvSpPr>
          <p:spPr>
            <a:xfrm rot="2334423">
              <a:off x="3225295" y="1496246"/>
              <a:ext cx="484632" cy="978408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6"/>
          <p:cNvSpPr txBox="1"/>
          <p:nvPr/>
        </p:nvSpPr>
        <p:spPr>
          <a:xfrm>
            <a:off x="65744" y="5521404"/>
            <a:ext cx="869725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Heat and Work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-US" sz="22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material interacts with surrounding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1452711" y="3580047"/>
            <a:ext cx="20571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matter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1452711" y="4953000"/>
            <a:ext cx="230467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(physical or imaginary)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4826374" y="1219200"/>
            <a:ext cx="4352795" cy="1711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Distinguishing characteristics of a system</a:t>
            </a:r>
            <a:r>
              <a:rPr b="1"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Macroscopic description of a system.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Either directly or indirectly observable</a:t>
            </a:r>
            <a:endParaRPr sz="18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762000"/>
            <a:ext cx="74009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>
            <p:ph type="title"/>
          </p:nvPr>
        </p:nvSpPr>
        <p:spPr>
          <a:xfrm>
            <a:off x="3048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our body works?</a:t>
            </a:r>
            <a:endParaRPr b="1"/>
          </a:p>
        </p:txBody>
      </p:sp>
      <p:pic>
        <p:nvPicPr>
          <p:cNvPr descr="Image result for how a bullet works gif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2794" y="3616569"/>
            <a:ext cx="28194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338137" y="26464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 bullet works?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64" y="228600"/>
            <a:ext cx="4645602" cy="19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330065"/>
            <a:ext cx="2154382" cy="24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981200" y="3200400"/>
            <a:ext cx="51543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Interconvertibility of Heat  &amp; WORK</a:t>
            </a:r>
            <a:endParaRPr b="1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The First Law Of Thermodynamics? » Science ABC"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4038600"/>
            <a:ext cx="3355975" cy="146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7" y="228600"/>
            <a:ext cx="46386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685800" y="3191470"/>
            <a:ext cx="34048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Feasibility of a Process</a:t>
            </a:r>
            <a:endParaRPr b="1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7791" y="246550"/>
            <a:ext cx="3192810" cy="1215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4"/>
          <p:cNvGrpSpPr/>
          <p:nvPr/>
        </p:nvGrpSpPr>
        <p:grpSpPr>
          <a:xfrm>
            <a:off x="6290925" y="1326673"/>
            <a:ext cx="1487286" cy="1042988"/>
            <a:chOff x="6215061" y="1530594"/>
            <a:chExt cx="1828800" cy="1365006"/>
          </a:xfrm>
        </p:grpSpPr>
        <p:sp>
          <p:nvSpPr>
            <p:cNvPr id="117" name="Google Shape;117;p4"/>
            <p:cNvSpPr/>
            <p:nvPr/>
          </p:nvSpPr>
          <p:spPr>
            <a:xfrm>
              <a:off x="6215061" y="1530594"/>
              <a:ext cx="1828800" cy="5334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77485" y="1949030"/>
              <a:ext cx="871537" cy="946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Temperature Problems Caused by Air | TLV - A Steam Specialist Company (UK)" id="119" name="Google Shape;11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1228" y="2834723"/>
            <a:ext cx="3705936" cy="158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4495800"/>
            <a:ext cx="3280437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6/67/Vapor_pressure.svg/800px-Vapor_pressure.svg.png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85" y="533400"/>
            <a:ext cx="2743200" cy="3878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ichiometry - Chemistry LibreTexts"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533400"/>
            <a:ext cx="4025022" cy="379719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1066800" y="4724400"/>
            <a:ext cx="66808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Extent of a Process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EQUILIBRIUM: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Thermal,</a:t>
            </a: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Mechanical</a:t>
            </a: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Chemical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143000" y="5791200"/>
            <a:ext cx="61305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deal with kinetics of heat /mass transfer in separate course.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Thermodynamics always deals with equilibrium processes.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445477" y="8792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Therm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44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dynamics </a:t>
            </a:r>
            <a:r>
              <a:rPr b="1" lang="en-US" sz="44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(Laws of NATURE)</a:t>
            </a:r>
            <a:endParaRPr b="1" sz="440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445477" y="1230923"/>
            <a:ext cx="8790483" cy="254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numerous observations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origin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Formulation involves primitive and intuitive concepts derived from common experience.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valid for a broad class of phenomena.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304800" y="762000"/>
            <a:ext cx="8229600" cy="2209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Energy and its transformation</a:t>
            </a:r>
            <a:endParaRPr/>
          </a:p>
          <a:p>
            <a:pPr indent="-2032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Feasibility of a Process</a:t>
            </a:r>
            <a:endParaRPr/>
          </a:p>
          <a:p>
            <a:pPr indent="-2032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Equilibrium (Extent of Change)</a:t>
            </a:r>
            <a:endParaRPr sz="2200"/>
          </a:p>
        </p:txBody>
      </p:sp>
      <p:sp>
        <p:nvSpPr>
          <p:cNvPr id="141" name="Google Shape;141;p7"/>
          <p:cNvSpPr/>
          <p:nvPr/>
        </p:nvSpPr>
        <p:spPr>
          <a:xfrm>
            <a:off x="-6927" y="5657671"/>
            <a:ext cx="8991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Thermodynamics and economics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laws of the conservation of energy and of the </a:t>
            </a:r>
            <a:r>
              <a:rPr i="1"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increase of entropy constrain the processes by which raw materials are transformed into consumable goods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therefore have implications for the way economists model these processes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97873" y="3276600"/>
            <a:ext cx="831272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Thermodynamics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deals with the </a:t>
            </a:r>
            <a:r>
              <a:rPr i="1" lang="en-US" sz="24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relationship between heat and work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properties of system in equilibrium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>
            <p:ph type="title"/>
          </p:nvPr>
        </p:nvSpPr>
        <p:spPr>
          <a:xfrm>
            <a:off x="457200" y="-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Therm</a:t>
            </a:r>
            <a:r>
              <a:rPr lang="en-US" sz="3200"/>
              <a:t>o</a:t>
            </a:r>
            <a:r>
              <a:rPr b="1" lang="en-US" sz="3200">
                <a:solidFill>
                  <a:srgbClr val="006600"/>
                </a:solidFill>
              </a:rPr>
              <a:t>dynamics</a:t>
            </a:r>
            <a:endParaRPr b="1" sz="3200">
              <a:solidFill>
                <a:srgbClr val="E36C0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152400" y="252492"/>
            <a:ext cx="8229600" cy="2971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All these laws are based on a large number of Experimental observation (deduced through logical reasoning).</a:t>
            </a:r>
            <a:endParaRPr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Hence these laws can’t be proved like theorems.</a:t>
            </a:r>
            <a:endParaRPr/>
          </a:p>
          <a:p>
            <a:pPr indent="0" lvl="0" marL="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Validity lies in agreement between the experimental results and predictions made by these laws.</a:t>
            </a:r>
            <a:endParaRPr sz="2200"/>
          </a:p>
        </p:txBody>
      </p:sp>
      <p:sp>
        <p:nvSpPr>
          <p:cNvPr id="149" name="Google Shape;149;p8"/>
          <p:cNvSpPr txBox="1"/>
          <p:nvPr/>
        </p:nvSpPr>
        <p:spPr>
          <a:xfrm>
            <a:off x="3352800" y="3426627"/>
            <a:ext cx="8229600" cy="404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approaches:</a:t>
            </a:r>
            <a:endParaRPr sz="22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914400" y="3801431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Macroscopic (Classical)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</a:t>
            </a:r>
            <a:r>
              <a:rPr b="1" lang="en-US" sz="18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Microscopic (Statistical)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5029200" y="4205934"/>
            <a:ext cx="4114800" cy="2031325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  information of  microstructure (atomic/molecular)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Macroscopic properties obtained via statistical averaging over large number of atoms/molecules.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(mathematically very rigorous)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15741" y="4205987"/>
            <a:ext cx="4849667" cy="2585323"/>
          </a:xfrm>
          <a:prstGeom prst="rect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Directly based on observation of Macroscopic properties.(no need to bother about detailed structural features)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Advantage: In engineering applications relation between various macroscopic properties are important rather than understanding of material behavior in terms of microscopic structural details.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7" y="838200"/>
            <a:ext cx="1600200" cy="186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/>
          <p:nvPr/>
        </p:nvSpPr>
        <p:spPr>
          <a:xfrm>
            <a:off x="0" y="2777319"/>
            <a:ext cx="21669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 </a:t>
            </a:r>
            <a:r>
              <a:rPr i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Homo sapiens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2,00,000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years ago</a:t>
            </a:r>
            <a:endParaRPr/>
          </a:p>
        </p:txBody>
      </p:sp>
      <p:sp>
        <p:nvSpPr>
          <p:cNvPr id="159" name="Google Shape;159;p9"/>
          <p:cNvSpPr txBox="1"/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Timeline for HEAT → WORK</a:t>
            </a: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3276600" y="864275"/>
            <a:ext cx="4572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1680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Christiaan Huygens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piston engine powered by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gunpowder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Denis Papin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produces design for the first piston steam engine.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1698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Thomas Savery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builds a pistonless 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steam-powered water </a:t>
            </a:r>
            <a:r>
              <a:rPr b="1"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pump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pumping water out of mines.</a:t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4267200" y="3733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1769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James Watt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,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steam engine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(doubling the efficiency of earlier engines)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81600" y="4419600"/>
            <a:ext cx="2652713" cy="184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/>
          <p:nvPr/>
        </p:nvSpPr>
        <p:spPr>
          <a:xfrm rot="-5400000">
            <a:off x="2193426" y="1188943"/>
            <a:ext cx="584575" cy="116142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5615499" y="2629815"/>
            <a:ext cx="584575" cy="116142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 rot="5400000">
            <a:off x="3927599" y="4759567"/>
            <a:ext cx="584575" cy="116142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208165" y="4007072"/>
            <a:ext cx="28525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1812–13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John Blenkinsop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18" y="4509655"/>
            <a:ext cx="3453125" cy="20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2019-12-23T02:15:27Z</dcterms:created>
  <dc:creator>manish kaushal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0x0101002291F8C7D5382B4DB54075524B876DC5</vt:lpwstr>
  </property>
</Properties>
</file>